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7" r:id="rId2"/>
    <p:sldId id="435" r:id="rId3"/>
    <p:sldId id="451" r:id="rId4"/>
    <p:sldId id="450" r:id="rId5"/>
    <p:sldId id="306" r:id="rId6"/>
    <p:sldId id="307" r:id="rId7"/>
    <p:sldId id="308" r:id="rId8"/>
    <p:sldId id="421" r:id="rId9"/>
    <p:sldId id="457" r:id="rId10"/>
    <p:sldId id="458" r:id="rId11"/>
    <p:sldId id="261" r:id="rId12"/>
    <p:sldId id="438" r:id="rId13"/>
    <p:sldId id="452" r:id="rId14"/>
    <p:sldId id="461" r:id="rId15"/>
    <p:sldId id="453" r:id="rId16"/>
    <p:sldId id="459" r:id="rId17"/>
    <p:sldId id="454" r:id="rId18"/>
    <p:sldId id="460" r:id="rId19"/>
    <p:sldId id="462" r:id="rId20"/>
    <p:sldId id="463" r:id="rId21"/>
    <p:sldId id="455" r:id="rId22"/>
    <p:sldId id="465" r:id="rId23"/>
    <p:sldId id="464" r:id="rId24"/>
    <p:sldId id="466" r:id="rId25"/>
    <p:sldId id="456" r:id="rId26"/>
    <p:sldId id="467" r:id="rId27"/>
    <p:sldId id="468" r:id="rId28"/>
    <p:sldId id="469" r:id="rId29"/>
    <p:sldId id="470" r:id="rId30"/>
    <p:sldId id="472" r:id="rId31"/>
    <p:sldId id="473" r:id="rId32"/>
    <p:sldId id="474" r:id="rId33"/>
    <p:sldId id="4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65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76" y="68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2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27/4/2023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33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Asymmetric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E2F66-2C20-743D-1528-7E9C256F700B}"/>
              </a:ext>
            </a:extLst>
          </p:cNvPr>
          <p:cNvSpPr txBox="1"/>
          <p:nvPr/>
        </p:nvSpPr>
        <p:spPr>
          <a:xfrm>
            <a:off x="1287227" y="1662545"/>
            <a:ext cx="6795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Common value auctions</a:t>
            </a:r>
          </a:p>
        </p:txBody>
      </p:sp>
    </p:spTree>
    <p:extLst>
      <p:ext uri="{BB962C8B-B14F-4D97-AF65-F5344CB8AC3E}">
        <p14:creationId xmlns:p14="http://schemas.microsoft.com/office/powerpoint/2010/main" val="385569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11</a:t>
            </a:fld>
            <a:r>
              <a:rPr spc="-10" dirty="0"/>
              <a:t>/1</a:t>
            </a:r>
          </a:p>
        </p:txBody>
      </p:sp>
      <p:pic>
        <p:nvPicPr>
          <p:cNvPr id="9" name="Picture 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275077C-DBDE-0CED-194A-2C21AE98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12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~</m:t>
                    </m:r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𝑈</m:t>
                    </m:r>
                    <m:d>
                      <m:dPr>
                        <m:ctrlPr>
                          <a:rPr lang="en-AU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0,100</m:t>
                        </m:r>
                      </m:e>
                    </m:d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~</m:t>
                    </m:r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𝑈</m:t>
                    </m:r>
                    <m:d>
                      <m:d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0,100</m:t>
                        </m:r>
                      </m:e>
                    </m:d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3200" b="0" i="0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V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b="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322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13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8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14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b="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=$25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1881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2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15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=$25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+25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=$37.50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946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9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16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=$25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+25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=$37.50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𝜋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=37.50−50=−$12.50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3322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44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17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bid=$37.50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94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18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bid=$37.50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$37.50&gt;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18.75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1881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13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19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bid=$37.50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$37.50&gt;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18.75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+18.75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=$34.37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946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9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CD8AE-8C23-AB42-BE39-2E9D3BE259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87227" y="3189665"/>
            <a:ext cx="10957594" cy="1174794"/>
          </a:xfrm>
        </p:spPr>
        <p:txBody>
          <a:bodyPr numCol="1"/>
          <a:lstStyle/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3200" dirty="0"/>
              <a:t>Price 𝑝 is fixed</a:t>
            </a:r>
          </a:p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3200" dirty="0"/>
              <a:t>Quality is unobservable.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2F66-2C20-743D-1528-7E9C256F700B}"/>
              </a:ext>
            </a:extLst>
          </p:cNvPr>
          <p:cNvSpPr txBox="1"/>
          <p:nvPr/>
        </p:nvSpPr>
        <p:spPr>
          <a:xfrm>
            <a:off x="1287227" y="1662545"/>
            <a:ext cx="6351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market for lemons</a:t>
            </a:r>
          </a:p>
        </p:txBody>
      </p:sp>
    </p:spTree>
    <p:extLst>
      <p:ext uri="{BB962C8B-B14F-4D97-AF65-F5344CB8AC3E}">
        <p14:creationId xmlns:p14="http://schemas.microsoft.com/office/powerpoint/2010/main" val="2213009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20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bid=$37.50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$37.50&gt;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18.75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+18.75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=$34.37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𝜋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=34.37−37.50=−$3.13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3451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46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21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bid=$25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64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22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bid=$25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$25&gt;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12.50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1881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2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23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bid=$25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$25&gt;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12.50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+12.50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=$31.25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946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02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24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AU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=$50</m:t>
                    </m:r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bid=$25</a:t>
                </a: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$25&gt;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12.50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50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+12.50</m:t>
                          </m:r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=$31.25</m:t>
                      </m:r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𝜋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=31.25−25=$6.25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3451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37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25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564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26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1870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27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AU" sz="320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946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98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28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AU" sz="320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𝜋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0.25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</m:t>
                          </m:r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7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3440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1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29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3200" spc="-10" dirty="0">
                    <a:cs typeface="Arial"/>
                  </a:rPr>
                  <a:t> , bid </a:t>
                </a:r>
                <a14:m>
                  <m:oMath xmlns:m="http://schemas.openxmlformats.org/officeDocument/2006/math">
                    <m:r>
                      <a:rPr lang="en-AU" sz="3200" i="1" spc="-10" dirty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b="0" i="1" spc="-10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827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9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1287227" y="3189665"/>
                <a:ext cx="10957594" cy="1174794"/>
              </a:xfrm>
            </p:spPr>
            <p:txBody>
              <a:bodyPr numCol="1"/>
              <a:lstStyle/>
              <a:p>
                <a:pPr>
                  <a:lnSpc>
                    <a:spcPct val="120000"/>
                  </a:lnSpc>
                  <a:buClr>
                    <a:srgbClr val="0070C0"/>
                  </a:buClr>
                  <a:buSzPct val="50000"/>
                </a:pPr>
                <a:r>
                  <a:rPr lang="en-US" sz="3200" dirty="0"/>
                  <a:t>Good cars: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3200" dirty="0"/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  <a:buSzPct val="50000"/>
                </a:pPr>
                <a:r>
                  <a:rPr lang="en-US" sz="3200" dirty="0"/>
                  <a:t>Lemons: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 Placeholder 24">
                <a:extLst>
                  <a:ext uri="{FF2B5EF4-FFF2-40B4-BE49-F238E27FC236}">
                    <a16:creationId xmlns:a16="http://schemas.microsoft.com/office/drawing/2014/main" id="{DA3CD8AE-8C23-AB42-BE39-2E9D3BE25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1287227" y="3189665"/>
                <a:ext cx="10957594" cy="1174794"/>
              </a:xfrm>
              <a:blipFill>
                <a:blip r:embed="rId2"/>
                <a:stretch>
                  <a:fillRect l="-1389" t="-2151" b="-35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9E2F66-2C20-743D-1528-7E9C256F700B}"/>
              </a:ext>
            </a:extLst>
          </p:cNvPr>
          <p:cNvSpPr txBox="1"/>
          <p:nvPr/>
        </p:nvSpPr>
        <p:spPr>
          <a:xfrm>
            <a:off x="1287227" y="1662545"/>
            <a:ext cx="6351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market for lemons</a:t>
            </a:r>
          </a:p>
        </p:txBody>
      </p:sp>
    </p:spTree>
    <p:extLst>
      <p:ext uri="{BB962C8B-B14F-4D97-AF65-F5344CB8AC3E}">
        <p14:creationId xmlns:p14="http://schemas.microsoft.com/office/powerpoint/2010/main" val="3752955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30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3200" spc="-10" dirty="0">
                    <a:cs typeface="Arial"/>
                  </a:rPr>
                  <a:t> , bid </a:t>
                </a:r>
                <a14:m>
                  <m:oMath xmlns:m="http://schemas.openxmlformats.org/officeDocument/2006/math">
                    <m:r>
                      <a:rPr lang="en-AU" sz="3200" i="1" spc="-10" dirty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b="0" i="1" spc="-10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1870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24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31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3200" spc="-10" dirty="0">
                    <a:cs typeface="Arial"/>
                  </a:rPr>
                  <a:t> , bid </a:t>
                </a:r>
                <a14:m>
                  <m:oMath xmlns:m="http://schemas.openxmlformats.org/officeDocument/2006/math">
                    <m:r>
                      <a:rPr lang="en-AU" sz="3200" i="1" spc="-10" dirty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b="0" i="1" spc="-10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AU" sz="320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=0.75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2946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2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32</a:t>
            </a:fld>
            <a:r>
              <a:rPr spc="-10" dirty="0"/>
              <a:t>/1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, bid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Company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i="1" spc="-1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3200" spc="-10" dirty="0">
                    <a:cs typeface="Arial"/>
                  </a:rPr>
                  <a:t> , bid </a:t>
                </a:r>
                <a14:m>
                  <m:oMath xmlns:m="http://schemas.openxmlformats.org/officeDocument/2006/math">
                    <m:r>
                      <a:rPr lang="en-AU" sz="3200" i="1" spc="-10" dirty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𝛿</m:t>
                    </m:r>
                    <m:sSub>
                      <m:sSubPr>
                        <m:ctrlP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AU" sz="3200" i="1" spc="-10" dirty="0">
                            <a:latin typeface="Cambria Math" panose="02040503050406030204" pitchFamily="18" charset="0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lang="en-AU" sz="3200" b="0" i="1" spc="-10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marR="343538"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&gt;</m:t>
                      </m:r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⟺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acc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lang="en-AU" sz="3200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𝑉</m:t>
                          </m:r>
                        </m:e>
                      </m:acc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20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AU" sz="3200" i="1" spc="-1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3200" i="1" spc="-1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=0.75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i="1" spc="-1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𝜋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0.75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−</m:t>
                      </m:r>
                      <m:r>
                        <a:rPr lang="en-AU" sz="320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𝛿</m:t>
                      </m:r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7</m:t>
                          </m:r>
                          <m:r>
                            <a:rPr lang="en-AU" sz="3200" i="1" spc="-1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5</m:t>
                          </m:r>
                          <m:r>
                            <a:rPr lang="en-AU" sz="32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−</m:t>
                          </m:r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𝑣</m:t>
                          </m:r>
                        </m:e>
                        <m:sub>
                          <m:r>
                            <a:rPr lang="en-AU" sz="3200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endParaRPr lang="en-A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 Placeholder 24">
                <a:extLst>
                  <a:ext uri="{FF2B5EF4-FFF2-40B4-BE49-F238E27FC236}">
                    <a16:creationId xmlns:a16="http://schemas.microsoft.com/office/drawing/2014/main" id="{0671749B-AEAE-B02E-21E0-1A8742A71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9545873" cy="1174794"/>
              </a:xfrm>
              <a:prstGeom prst="rect">
                <a:avLst/>
              </a:prstGeom>
              <a:blipFill>
                <a:blip r:embed="rId2"/>
                <a:stretch>
                  <a:fillRect l="-1596" t="-5376" b="-3440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23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33</a:t>
            </a:fld>
            <a:r>
              <a:rPr spc="-10" dirty="0"/>
              <a:t>/1</a:t>
            </a:r>
          </a:p>
        </p:txBody>
      </p:sp>
      <p:pic>
        <p:nvPicPr>
          <p:cNvPr id="9" name="Picture 8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275077C-DBDE-0CED-194A-2C21AE98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CD8AE-8C23-AB42-BE39-2E9D3BE259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87227" y="1056065"/>
            <a:ext cx="10957594" cy="1174794"/>
          </a:xfrm>
        </p:spPr>
        <p:txBody>
          <a:bodyPr numCol="1"/>
          <a:lstStyle/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4000" dirty="0"/>
              <a:t>Seller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Good cars: 	$10,000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Lemons: 	$5,000</a:t>
            </a:r>
          </a:p>
          <a:p>
            <a:pPr>
              <a:lnSpc>
                <a:spcPct val="120000"/>
              </a:lnSpc>
              <a:buClr>
                <a:srgbClr val="0070C0"/>
              </a:buClr>
              <a:buSzPct val="50000"/>
            </a:pPr>
            <a:r>
              <a:rPr lang="en-US" sz="4000" dirty="0"/>
              <a:t>Buyer: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Good cars: 	$15,000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Lemons: 	$7,500</a:t>
            </a:r>
          </a:p>
        </p:txBody>
      </p:sp>
    </p:spTree>
    <p:extLst>
      <p:ext uri="{BB962C8B-B14F-4D97-AF65-F5344CB8AC3E}">
        <p14:creationId xmlns:p14="http://schemas.microsoft.com/office/powerpoint/2010/main" val="419361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CCDF7CC9-1AC6-AE6C-8335-1A80D25878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 xmlns:m="http://schemas.openxmlformats.org/officeDocument/2006/math">
                    <m:r>
                      <a:rPr lang="en-AU" sz="32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𝜇</m:t>
                    </m:r>
                  </m:oMath>
                </a14:m>
                <a:r>
                  <a:rPr lang="en-AU" sz="3200" spc="-10" dirty="0">
                    <a:cs typeface="Arial"/>
                  </a:rPr>
                  <a:t> = probability that a car that is sold is good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cs typeface="Arial"/>
                  </a:rPr>
                  <a:t>If sellers are willing to sell their good cars: </a:t>
                </a:r>
                <a14:m>
                  <m:oMath xmlns:m="http://schemas.openxmlformats.org/officeDocument/2006/math">
                    <m:r>
                      <a:rPr lang="en-AU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𝜇</m:t>
                    </m:r>
                    <m:r>
                      <a:rPr lang="en-AU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AU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endParaRPr lang="en-AU" sz="32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3200" spc="-10" dirty="0">
                    <a:cs typeface="Arial"/>
                  </a:rPr>
                  <a:t>If not: </a:t>
                </a:r>
                <a14:m>
                  <m:oMath xmlns:m="http://schemas.openxmlformats.org/officeDocument/2006/math">
                    <m:r>
                      <a:rPr lang="en-AU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𝜇</m:t>
                    </m:r>
                    <m:r>
                      <a:rPr lang="en-AU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=0</m:t>
                    </m:r>
                  </m:oMath>
                </a14:m>
                <a:endParaRPr lang="en-AU" sz="32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3200" b="0" i="0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E</m:t>
                      </m:r>
                      <m:r>
                        <a:rPr lang="en-AU" sz="320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20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𝜇</m:t>
                      </m:r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15000+</m:t>
                      </m:r>
                      <m:d>
                        <m:dPr>
                          <m:ctrlP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1−</m:t>
                          </m:r>
                          <m:r>
                            <a:rPr lang="en-AU" sz="3200" b="0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𝜇</m:t>
                          </m:r>
                        </m:e>
                      </m:d>
                      <m:r>
                        <a:rPr lang="en-AU" sz="3200" b="0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7500=7500+7500</m:t>
                      </m:r>
                      <m:r>
                        <a:rPr lang="en-AU" sz="3200" i="1" spc="-1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𝜇</m:t>
                      </m:r>
                    </m:oMath>
                  </m:oMathPara>
                </a14:m>
                <a:endParaRPr lang="en-AU" sz="3200" spc="-1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3200" spc="-1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CCDF7CC9-1AC6-AE6C-8335-1A80D258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l="-1389" t="-5376" b="-2483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15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4">
                <a:extLst>
                  <a:ext uri="{FF2B5EF4-FFF2-40B4-BE49-F238E27FC236}">
                    <a16:creationId xmlns:a16="http://schemas.microsoft.com/office/drawing/2014/main" id="{8538FB66-936B-244C-E96A-9E03EF1BF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2800" spc="-10" dirty="0">
                    <a:solidFill>
                      <a:schemeClr val="tx1"/>
                    </a:solidFill>
                    <a:cs typeface="Arial"/>
                  </a:rPr>
                  <a:t>Condition for sale of a lemon:</a:t>
                </a:r>
              </a:p>
              <a:p>
                <a:pPr marL="457200"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5000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≤7500+7500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𝜇</m:t>
                      </m:r>
                    </m:oMath>
                  </m:oMathPara>
                </a14:m>
                <a:endParaRPr lang="en-AU" sz="28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endParaRPr lang="en-AU" sz="2800" spc="-10" dirty="0">
                  <a:solidFill>
                    <a:schemeClr val="tx1"/>
                  </a:solidFill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2800" spc="-10" dirty="0">
                    <a:solidFill>
                      <a:schemeClr val="tx1"/>
                    </a:solidFill>
                    <a:cs typeface="Arial"/>
                  </a:rPr>
                  <a:t>Condition for sale of a good car:</a:t>
                </a:r>
              </a:p>
              <a:p>
                <a:pPr marL="457200"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10000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𝑝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≤7500+7500</m:t>
                      </m:r>
                      <m:r>
                        <a:rPr lang="en-AU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𝜇</m:t>
                      </m:r>
                    </m:oMath>
                  </m:oMathPara>
                </a14:m>
                <a:endParaRPr lang="en-AU" sz="2800" spc="-1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5" name="Text Placeholder 24">
                <a:extLst>
                  <a:ext uri="{FF2B5EF4-FFF2-40B4-BE49-F238E27FC236}">
                    <a16:creationId xmlns:a16="http://schemas.microsoft.com/office/drawing/2014/main" id="{8538FB66-936B-244C-E96A-9E03EF1BF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l="-1157" t="-4301" b="-1645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07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4">
                <a:extLst>
                  <a:ext uri="{FF2B5EF4-FFF2-40B4-BE49-F238E27FC236}">
                    <a16:creationId xmlns:a16="http://schemas.microsoft.com/office/drawing/2014/main" id="{C8AEBB22-D2FE-5DD3-48DF-B59C1362D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2800" spc="-10" dirty="0">
                    <a:solidFill>
                      <a:schemeClr val="tx1"/>
                    </a:solidFill>
                    <a:cs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AU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lang="en-AU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≥</m:t>
                    </m:r>
                    <m:f>
                      <m:fPr>
                        <m:ctrlPr>
                          <a:rPr lang="en-AU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AU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AU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3</m:t>
                        </m:r>
                      </m:den>
                    </m:f>
                  </m:oMath>
                </a14:m>
                <a:endParaRPr lang="en-AU" sz="2800" b="0" spc="-10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→10000≤</m:t>
                      </m:r>
                      <m:sSup>
                        <m:sSup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≤7500+7500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AU" sz="2800" dirty="0"/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:r>
                  <a:rPr lang="en-AU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AU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lang="en-AU" sz="28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&lt;</m:t>
                    </m:r>
                    <m:f>
                      <m:fPr>
                        <m:ctrlPr>
                          <a:rPr lang="en-AU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AU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AU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3</m:t>
                        </m:r>
                      </m:den>
                    </m:f>
                  </m:oMath>
                </a14:m>
                <a:endParaRPr lang="en-AU" sz="2800" spc="-10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marL="0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95131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=0→5000≤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7500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24">
                <a:extLst>
                  <a:ext uri="{FF2B5EF4-FFF2-40B4-BE49-F238E27FC236}">
                    <a16:creationId xmlns:a16="http://schemas.microsoft.com/office/drawing/2014/main" id="{C8AEBB22-D2FE-5DD3-48DF-B59C1362D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056065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l="-1157" b="-1774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4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8</a:t>
            </a:fld>
            <a:r>
              <a:rPr spc="-10" dirty="0"/>
              <a:t>/1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6C181D-90E5-09F0-8274-97AC6618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E2F66-2C20-743D-1528-7E9C256F700B}"/>
              </a:ext>
            </a:extLst>
          </p:cNvPr>
          <p:cNvSpPr txBox="1"/>
          <p:nvPr/>
        </p:nvSpPr>
        <p:spPr>
          <a:xfrm>
            <a:off x="1287227" y="1662545"/>
            <a:ext cx="5367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winner’s curse</a:t>
            </a:r>
          </a:p>
        </p:txBody>
      </p:sp>
    </p:spTree>
    <p:extLst>
      <p:ext uri="{BB962C8B-B14F-4D97-AF65-F5344CB8AC3E}">
        <p14:creationId xmlns:p14="http://schemas.microsoft.com/office/powerpoint/2010/main" val="230777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23134</TotalTime>
  <Words>709</Words>
  <Application>Microsoft Macintosh PowerPoint</Application>
  <PresentationFormat>Widescreen</PresentationFormat>
  <Paragraphs>168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84</cp:revision>
  <dcterms:created xsi:type="dcterms:W3CDTF">2022-02-14T06:08:26Z</dcterms:created>
  <dcterms:modified xsi:type="dcterms:W3CDTF">2023-04-27T00:10:51Z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